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59" r:id="rId6"/>
    <p:sldId id="260" r:id="rId7"/>
    <p:sldId id="263" r:id="rId8"/>
    <p:sldId id="264" r:id="rId9"/>
    <p:sldId id="265" r:id="rId10"/>
    <p:sldId id="266" r:id="rId11"/>
    <p:sldId id="274" r:id="rId12"/>
    <p:sldId id="267" r:id="rId13"/>
    <p:sldId id="268" r:id="rId14"/>
    <p:sldId id="269" r:id="rId15"/>
    <p:sldId id="272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386" autoAdjust="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1" i="0" u="sng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 du passage au MLD, les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entités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deviennent des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tables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associations deviennent des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sng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peut noter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lorsque </a:t>
            </a:r>
            <a:r>
              <a:rPr lang="fr-FR" sz="1200" b="1" i="0" u="sng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cardinalités entre 2 entités est de type 0,n/0,n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1" i="0" u="sng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relation absorbe la clé primaire (PK) des 2 tables voisines.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sng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sng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type 0,1/0,n en revanche devient une FK dans la table concernées, ici « CARTE 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sng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b="0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79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Appui</a:t>
            </a:r>
            <a:r>
              <a:rPr lang="fr-FR" baseline="0" dirty="0" smtClean="0"/>
              <a:t> sur MLD </a:t>
            </a:r>
            <a:r>
              <a:rPr lang="fr-FR" baseline="0" dirty="0" smtClean="0"/>
              <a:t>via le logiciel « </a:t>
            </a:r>
            <a:r>
              <a:rPr lang="fr-FR" baseline="0" dirty="0" err="1" smtClean="0"/>
              <a:t>WorkBench</a:t>
            </a:r>
            <a:r>
              <a:rPr lang="fr-FR" baseline="0" dirty="0" smtClean="0"/>
              <a:t> »</a:t>
            </a:r>
            <a:r>
              <a:rPr lang="fr-FR" baseline="0" dirty="0" smtClean="0"/>
              <a:t> pour créer </a:t>
            </a:r>
            <a:r>
              <a:rPr lang="fr-FR" b="1" u="sng" baseline="0" dirty="0" smtClean="0"/>
              <a:t>table ‘carte’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 smtClean="0"/>
          </a:p>
          <a:p>
            <a:r>
              <a:rPr lang="fr-FR" baseline="0" dirty="0" smtClean="0"/>
              <a:t>Je saisis les attributs la table dont </a:t>
            </a:r>
            <a:r>
              <a:rPr lang="fr-FR" b="1" u="sng" baseline="0" dirty="0" smtClean="0"/>
              <a:t>l’</a:t>
            </a:r>
            <a:r>
              <a:rPr lang="fr-FR" b="1" u="sng" baseline="0" dirty="0" err="1" smtClean="0"/>
              <a:t>id_carte</a:t>
            </a:r>
            <a:r>
              <a:rPr lang="fr-FR" u="sng" baseline="0" dirty="0" smtClean="0"/>
              <a:t> </a:t>
            </a:r>
            <a:r>
              <a:rPr lang="fr-FR" baseline="0" dirty="0" smtClean="0"/>
              <a:t>qui est </a:t>
            </a:r>
            <a:r>
              <a:rPr lang="fr-FR" b="1" i="0" u="sng" baseline="0" dirty="0" smtClean="0"/>
              <a:t>la clé primaire </a:t>
            </a:r>
            <a:r>
              <a:rPr lang="fr-FR" baseline="0" dirty="0" smtClean="0"/>
              <a:t>(PK), puis je saisis les id qui deviendront </a:t>
            </a:r>
            <a:r>
              <a:rPr lang="fr-FR" b="1" u="sng" baseline="0" dirty="0" smtClean="0"/>
              <a:t>des clés étrangères </a:t>
            </a:r>
            <a:r>
              <a:rPr lang="fr-FR" baseline="0" dirty="0" smtClean="0"/>
              <a:t>(FK). On Ajoute donc les FK via « alter table » pour modifier la table puis « 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 » pour ajouter une contrainte.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341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Poker : car un joueur</a:t>
            </a:r>
            <a:r>
              <a:rPr lang="fr-FR" baseline="0" dirty="0" smtClean="0"/>
              <a:t> peut jouer pendant le tour de son adversaire ou bluffer et ne rien faire.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Echec : car le joueur défini une stratégie pour remporter la partie.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L’arborescence serait le</a:t>
            </a:r>
            <a:r>
              <a:rPr lang="fr-FR" baseline="0" dirty="0" smtClean="0"/>
              <a:t> site fini dans l’idéal.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Néanmoins je me concentre essentiellement sur la fonctionnalité de création de </a:t>
            </a:r>
            <a:r>
              <a:rPr lang="fr-FR" baseline="0" dirty="0" err="1" smtClean="0"/>
              <a:t>decklist</a:t>
            </a:r>
            <a:r>
              <a:rPr lang="fr-FR" baseline="0" dirty="0" smtClean="0"/>
              <a:t> </a:t>
            </a:r>
            <a:r>
              <a:rPr lang="fr-FR" baseline="0" dirty="0" smtClean="0"/>
              <a:t>pour le moment.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Decklist</a:t>
            </a:r>
            <a:r>
              <a:rPr lang="fr-FR" baseline="0" dirty="0" smtClean="0"/>
              <a:t> = liste de cartes présente dans un paquet de cartes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fonctionnalités du site accessibles pour les différents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</a:t>
            </a:r>
            <a:r>
              <a:rPr lang="fr-FR" sz="1200" b="1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systèmes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d’information.</a:t>
            </a:r>
          </a:p>
          <a:p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Les</a:t>
            </a:r>
            <a:r>
              <a:rPr lang="fr-FR" baseline="0" dirty="0" smtClean="0"/>
              <a:t> flèches visibles entre </a:t>
            </a:r>
            <a:r>
              <a:rPr lang="fr-FR" baseline="0" dirty="0" smtClean="0"/>
              <a:t>acteurs </a:t>
            </a:r>
            <a:r>
              <a:rPr lang="fr-FR" baseline="0" dirty="0" smtClean="0"/>
              <a:t>sont des </a:t>
            </a:r>
            <a:r>
              <a:rPr lang="fr-FR" sz="3200" b="1" i="0" u="sng" baseline="0" dirty="0" smtClean="0"/>
              <a:t>redondances d’association </a:t>
            </a:r>
            <a:r>
              <a:rPr lang="fr-FR" baseline="0" dirty="0" smtClean="0"/>
              <a:t>ce qu’on appelle </a:t>
            </a:r>
            <a:r>
              <a:rPr lang="fr-FR" b="1" u="sng" baseline="0" dirty="0" smtClean="0">
                <a:solidFill>
                  <a:srgbClr val="FF0000"/>
                </a:solidFill>
              </a:rPr>
              <a:t>une notion d’héritage</a:t>
            </a:r>
            <a:r>
              <a:rPr lang="fr-FR" b="1" u="sng" baseline="0" dirty="0" smtClean="0"/>
              <a:t>.</a:t>
            </a:r>
          </a:p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Flow Final en revanche est un cas d’erreur.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08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44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nominal  (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valide)</a:t>
            </a:r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(invalide)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1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 smtClean="0">
              <a:effectLst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2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B90C-14A8-4F17-8A4A-E026A0365746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 smtClean="0">
                <a:solidFill>
                  <a:schemeClr val="bg1"/>
                </a:solidFill>
                <a:latin typeface="VALORANT" pitchFamily="2" charset="0"/>
              </a:rPr>
              <a:t>MTG_Project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77" y="0"/>
            <a:ext cx="8752623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2089" y="847725"/>
            <a:ext cx="309519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 smtClean="0">
                <a:solidFill>
                  <a:schemeClr val="bg1"/>
                </a:solidFill>
              </a:rPr>
              <a:t>Diagramme d’activité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Connexion « Espace Membre »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36200" y="888914"/>
            <a:ext cx="309519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 smtClean="0">
                <a:solidFill>
                  <a:schemeClr val="bg1"/>
                </a:solidFill>
              </a:rPr>
              <a:t>Diagramme d’activité 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Création d’une « </a:t>
            </a:r>
            <a:r>
              <a:rPr lang="fr-FR" dirty="0" err="1" smtClean="0">
                <a:solidFill>
                  <a:schemeClr val="bg1"/>
                </a:solidFill>
              </a:rPr>
              <a:t>decklist</a:t>
            </a:r>
            <a:r>
              <a:rPr lang="fr-FR" dirty="0" smtClean="0">
                <a:solidFill>
                  <a:schemeClr val="bg1"/>
                </a:solidFill>
              </a:rPr>
              <a:t> »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11" y="0"/>
            <a:ext cx="778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550" y="2790825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 smtClean="0"/>
              <a:t>Diagramme de séquence:</a:t>
            </a:r>
          </a:p>
          <a:p>
            <a:r>
              <a:rPr lang="fr-FR" dirty="0"/>
              <a:t>Connexion « Espace Membre »</a:t>
            </a:r>
          </a:p>
          <a:p>
            <a:endParaRPr lang="fr-FR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36402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2410" y="2568403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 smtClean="0"/>
              <a:t>Diagramme de séquence:</a:t>
            </a:r>
          </a:p>
          <a:p>
            <a:r>
              <a:rPr lang="fr-FR" dirty="0" smtClean="0"/>
              <a:t>Création </a:t>
            </a:r>
            <a:r>
              <a:rPr lang="fr-FR" dirty="0"/>
              <a:t>« </a:t>
            </a:r>
            <a:r>
              <a:rPr lang="fr-FR" dirty="0" err="1" smtClean="0"/>
              <a:t>Decklist</a:t>
            </a:r>
            <a:r>
              <a:rPr lang="fr-FR" dirty="0"/>
              <a:t> »</a:t>
            </a:r>
          </a:p>
          <a:p>
            <a:endParaRPr lang="fr-FR" sz="2400" u="sng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62410" y="3429000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 smtClean="0"/>
              <a:t>Diagramme de séquence:</a:t>
            </a:r>
          </a:p>
          <a:p>
            <a:r>
              <a:rPr lang="fr-FR" dirty="0" smtClean="0"/>
              <a:t>Création d’une </a:t>
            </a:r>
            <a:r>
              <a:rPr lang="fr-FR" dirty="0"/>
              <a:t>« </a:t>
            </a:r>
            <a:r>
              <a:rPr lang="fr-FR" dirty="0" err="1"/>
              <a:t>decklist</a:t>
            </a:r>
            <a:r>
              <a:rPr lang="fr-FR" dirty="0"/>
              <a:t> »</a:t>
            </a:r>
          </a:p>
          <a:p>
            <a:endParaRPr lang="fr-FR" sz="2400" u="sng" dirty="0" smtClean="0"/>
          </a:p>
        </p:txBody>
      </p:sp>
    </p:spTree>
    <p:extLst>
      <p:ext uri="{BB962C8B-B14F-4D97-AF65-F5344CB8AC3E}">
        <p14:creationId xmlns:p14="http://schemas.microsoft.com/office/powerpoint/2010/main" val="28874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  <a:t>CONCEPTION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22" y="657202"/>
            <a:ext cx="10061678" cy="56959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2885" y="1171575"/>
            <a:ext cx="146161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 smtClean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289" y="585787"/>
            <a:ext cx="10102711" cy="56864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2885" y="1171575"/>
            <a:ext cx="146161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 smtClean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24889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" y="4295171"/>
            <a:ext cx="4286250" cy="1666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50" y="1362876"/>
            <a:ext cx="2628900" cy="1781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630" y="4790470"/>
            <a:ext cx="5372100" cy="676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Ellipse 7"/>
          <p:cNvSpPr/>
          <p:nvPr/>
        </p:nvSpPr>
        <p:spPr>
          <a:xfrm>
            <a:off x="4974431" y="1559719"/>
            <a:ext cx="9024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879056" y="4436269"/>
            <a:ext cx="9024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199471" y="1911545"/>
            <a:ext cx="776295" cy="2502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7222330" y="4909533"/>
            <a:ext cx="1007269" cy="55721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83648" y="2488456"/>
            <a:ext cx="1084060" cy="54460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19" idx="5"/>
            <a:endCxn id="14" idx="1"/>
          </p:cNvCxnSpPr>
          <p:nvPr/>
        </p:nvCxnSpPr>
        <p:spPr>
          <a:xfrm>
            <a:off x="5808951" y="2953304"/>
            <a:ext cx="1560890" cy="2037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 smtClean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  <a:endParaRPr lang="fr-FR" sz="48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1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1" y="1988652"/>
            <a:ext cx="8313575" cy="1325563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1. PRESENTATION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10" y="1057132"/>
            <a:ext cx="3750906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 smtClean="0">
                <a:solidFill>
                  <a:schemeClr val="bg1"/>
                </a:solidFill>
                <a:latin typeface="VALORANT" pitchFamily="2" charset="0"/>
              </a:rPr>
              <a:t>SOMMAIRE</a:t>
            </a:r>
            <a:endParaRPr lang="fr-FR" u="sng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765110" y="2766218"/>
            <a:ext cx="8313575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2. CAHIER DES CHARGES, ARBORESCENCE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765110" y="3582953"/>
            <a:ext cx="8313575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4. CONCEPTION D’UN SYSTEME D’INFORMATION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 smtClean="0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  <a:t/>
            </a:r>
            <a:b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1"/>
                </a:solidFill>
              </a:rPr>
              <a:t>Magic</a:t>
            </a:r>
            <a:r>
              <a:rPr lang="fr-FR" sz="2400" dirty="0" smtClean="0">
                <a:solidFill>
                  <a:schemeClr val="bg1"/>
                </a:solidFill>
              </a:rPr>
              <a:t> the </a:t>
            </a:r>
            <a:r>
              <a:rPr lang="fr-FR" sz="2400" dirty="0" err="1" smtClean="0">
                <a:solidFill>
                  <a:schemeClr val="bg1"/>
                </a:solidFill>
              </a:rPr>
              <a:t>Gathering</a:t>
            </a:r>
            <a:r>
              <a:rPr lang="fr-FR" sz="2400" dirty="0" smtClean="0">
                <a:solidFill>
                  <a:schemeClr val="bg1"/>
                </a:solidFill>
              </a:rPr>
              <a:t> est un jeu de carte dont la complexité est aussi l’intérêt principal. La stratégie fait le jeu et comme le nombre de cartes et de combinaisons possibles est immense, chacun a sa façon de jouer.</a:t>
            </a:r>
          </a:p>
          <a:p>
            <a:pPr algn="ctr"/>
            <a:endParaRPr lang="fr-FR" sz="2400" dirty="0" smtClean="0">
              <a:solidFill>
                <a:schemeClr val="bg1"/>
              </a:solidFill>
            </a:endParaRPr>
          </a:p>
          <a:p>
            <a:pPr algn="ctr"/>
            <a:endParaRPr lang="fr-FR" sz="2400" dirty="0" smtClean="0">
              <a:solidFill>
                <a:schemeClr val="bg1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Mélange entre poker et échecs, </a:t>
            </a:r>
            <a:r>
              <a:rPr lang="fr-FR" sz="2400" dirty="0" err="1" smtClean="0">
                <a:solidFill>
                  <a:schemeClr val="bg1"/>
                </a:solidFill>
              </a:rPr>
              <a:t>Magic</a:t>
            </a:r>
            <a:r>
              <a:rPr lang="fr-FR" sz="2400" dirty="0" smtClean="0">
                <a:solidFill>
                  <a:schemeClr val="bg1"/>
                </a:solidFill>
              </a:rPr>
              <a:t> est un combat entre deux joueurs qui usent de créatures, de sorts et d’enchantements.</a:t>
            </a:r>
          </a:p>
          <a:p>
            <a:pPr algn="ctr"/>
            <a:endParaRPr lang="fr-FR" sz="2400" dirty="0" smtClean="0">
              <a:solidFill>
                <a:schemeClr val="bg1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Chaque joueur dispose de 20 points de vie, le but étant de réduire le total de points de vie de son adversaire à 0.</a:t>
            </a:r>
          </a:p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CAHIER DES CHARGES</a:t>
            </a:r>
            <a:endParaRPr lang="fr-FR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POINTS FORTS : </a:t>
            </a:r>
            <a:endParaRPr lang="fr-FR" sz="2400" u="sng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7358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Site en Français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Outil utile pour tout les joueurs de </a:t>
            </a:r>
            <a:r>
              <a:rPr lang="fr-FR" dirty="0" err="1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Magic</a:t>
            </a: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(Physique/Numérique)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Actualités quotidienne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 smtClean="0">
                <a:solidFill>
                  <a:schemeClr val="bg1"/>
                </a:solidFill>
                <a:effectLst/>
                <a:latin typeface="Cocogoose Classic Trial Medium" panose="020B0003020200000002" pitchFamily="34" charset="0"/>
              </a:rPr>
              <a:t>POINTS FAIBLES </a:t>
            </a:r>
            <a:r>
              <a:rPr lang="fr-FR" sz="2400" b="0" i="0" u="sng" strike="noStrike" dirty="0" smtClean="0">
                <a:solidFill>
                  <a:schemeClr val="bg1"/>
                </a:solidFill>
                <a:effectLst/>
                <a:latin typeface="+mj-lt"/>
              </a:rPr>
              <a:t>:</a:t>
            </a:r>
            <a:endParaRPr lang="fr-FR" sz="2400" u="sng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200" y="4091346"/>
            <a:ext cx="484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Sites similaires déjà existants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Difficile de se démarquer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Nouveau site web</a:t>
            </a:r>
            <a:endParaRPr lang="fr-FR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CAHIER DES CHARGES</a:t>
            </a:r>
            <a:endParaRPr lang="fr-FR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965024" cy="1589379"/>
          </a:xfrm>
        </p:spPr>
        <p:txBody>
          <a:bodyPr/>
          <a:lstStyle/>
          <a:p>
            <a:pPr marL="0" indent="0">
              <a:buNone/>
            </a:pPr>
            <a:r>
              <a:rPr lang="fr-FR" sz="2400" u="sng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CHARTE GRAPHIQUE :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En rapport avec les couleurs de </a:t>
            </a:r>
            <a:r>
              <a:rPr lang="fr-FR" sz="1800" dirty="0" err="1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Magic</a:t>
            </a:r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(Rouge, Bleu, Noir, Vert, Blanc)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Intégration d’illustrations 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Police correspondant au thème « d’</a:t>
            </a:r>
            <a:r>
              <a:rPr lang="fr-FR" sz="1800" dirty="0" err="1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Heroic</a:t>
            </a:r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</a:t>
            </a:r>
            <a:r>
              <a:rPr lang="fr-FR" sz="1800" dirty="0" err="1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Fantasy</a:t>
            </a:r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 »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838200" y="4035133"/>
            <a:ext cx="10965024" cy="2692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u="sng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CIBLES: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Joueurs actifs de </a:t>
            </a:r>
            <a:r>
              <a:rPr lang="fr-FR" sz="1800" dirty="0" err="1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Magic</a:t>
            </a:r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</a:t>
            </a:r>
            <a:r>
              <a:rPr lang="fr-FR" sz="1800" dirty="0" err="1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Arena</a:t>
            </a:r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 et du format Physique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Nouveaux joueurs ayant un goût pour les jeux de stratégies</a:t>
            </a:r>
          </a:p>
          <a:p>
            <a:r>
              <a:rPr lang="fr-FR" sz="1800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Joueurs voulant partager ses créations</a:t>
            </a:r>
            <a:endParaRPr lang="fr-FR" sz="1800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22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ARBORESCENCE</a:t>
            </a:r>
            <a:endParaRPr lang="fr-FR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786"/>
            <a:ext cx="12192000" cy="36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12" y="0"/>
            <a:ext cx="7725288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4569" y="1057573"/>
            <a:ext cx="34102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u="sng" dirty="0" smtClean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Cas d’Utilisation</a:t>
            </a:r>
            <a:endParaRPr lang="fr-FR" sz="4400" u="sng" dirty="0">
              <a:solidFill>
                <a:schemeClr val="bg1"/>
              </a:solidFill>
              <a:latin typeface="Cocogoose Classic Trial Medium" panose="020B000302020000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</TotalTime>
  <Words>630</Words>
  <Application>Microsoft Office PowerPoint</Application>
  <PresentationFormat>Grand écran</PresentationFormat>
  <Paragraphs>118</Paragraphs>
  <Slides>18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Cocogoose Classic Trial Medium</vt:lpstr>
      <vt:lpstr>VALORANT</vt:lpstr>
      <vt:lpstr>Thème Office</vt:lpstr>
      <vt:lpstr>MTG_Project</vt:lpstr>
      <vt:lpstr>1. PRESENTATION</vt:lpstr>
      <vt:lpstr>presentation</vt:lpstr>
      <vt:lpstr> </vt:lpstr>
      <vt:lpstr>CAHIER DES CHARGES</vt:lpstr>
      <vt:lpstr>CAHIER DES CHARGES</vt:lpstr>
      <vt:lpstr>ARBORESCENCE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admin</cp:lastModifiedBy>
  <cp:revision>45</cp:revision>
  <dcterms:created xsi:type="dcterms:W3CDTF">2021-11-12T08:21:25Z</dcterms:created>
  <dcterms:modified xsi:type="dcterms:W3CDTF">2021-11-18T09:13:04Z</dcterms:modified>
</cp:coreProperties>
</file>